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43"/>
  </p:notesMasterIdLst>
  <p:sldIdLst>
    <p:sldId id="312" r:id="rId2"/>
    <p:sldId id="290" r:id="rId3"/>
    <p:sldId id="281" r:id="rId4"/>
    <p:sldId id="273" r:id="rId5"/>
    <p:sldId id="271" r:id="rId6"/>
    <p:sldId id="294" r:id="rId7"/>
    <p:sldId id="295" r:id="rId8"/>
    <p:sldId id="259" r:id="rId9"/>
    <p:sldId id="258" r:id="rId10"/>
    <p:sldId id="261" r:id="rId11"/>
    <p:sldId id="296" r:id="rId12"/>
    <p:sldId id="297" r:id="rId13"/>
    <p:sldId id="298" r:id="rId14"/>
    <p:sldId id="299" r:id="rId15"/>
    <p:sldId id="300" r:id="rId16"/>
    <p:sldId id="301" r:id="rId17"/>
    <p:sldId id="288" r:id="rId18"/>
    <p:sldId id="260" r:id="rId19"/>
    <p:sldId id="275" r:id="rId20"/>
    <p:sldId id="302" r:id="rId21"/>
    <p:sldId id="269" r:id="rId22"/>
    <p:sldId id="280" r:id="rId23"/>
    <p:sldId id="289" r:id="rId24"/>
    <p:sldId id="272" r:id="rId25"/>
    <p:sldId id="274" r:id="rId26"/>
    <p:sldId id="303" r:id="rId27"/>
    <p:sldId id="291" r:id="rId28"/>
    <p:sldId id="305" r:id="rId29"/>
    <p:sldId id="307" r:id="rId30"/>
    <p:sldId id="309" r:id="rId31"/>
    <p:sldId id="315" r:id="rId32"/>
    <p:sldId id="319" r:id="rId33"/>
    <p:sldId id="318" r:id="rId34"/>
    <p:sldId id="316" r:id="rId35"/>
    <p:sldId id="317" r:id="rId36"/>
    <p:sldId id="320" r:id="rId37"/>
    <p:sldId id="323" r:id="rId38"/>
    <p:sldId id="324" r:id="rId39"/>
    <p:sldId id="322" r:id="rId40"/>
    <p:sldId id="313" r:id="rId41"/>
    <p:sldId id="314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86E2B-B34B-4548-BC75-9F896BAF17B1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D46AF-3A3D-4FF0-8C8A-ECF2C4F2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58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C9E86AC-2E3D-4167-9DDB-340BE8B96DD6}" type="slidenum">
              <a:rPr lang="en-US" altLang="es-ES" sz="1200"/>
              <a:pPr/>
              <a:t>32</a:t>
            </a:fld>
            <a:endParaRPr lang="en-US" altLang="es-ES" sz="1200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5813E2-A573-4868-84BF-28493FB618C3}" type="slidenum">
              <a:rPr lang="en-US" altLang="es-ES" sz="1200" smtClean="0"/>
              <a:pPr/>
              <a:t>33</a:t>
            </a:fld>
            <a:endParaRPr lang="en-US" altLang="es-ES" sz="1200" smtClean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5813E2-A573-4868-84BF-28493FB618C3}" type="slidenum">
              <a:rPr lang="en-US" altLang="es-ES" sz="1200" smtClean="0"/>
              <a:pPr/>
              <a:t>34</a:t>
            </a:fld>
            <a:endParaRPr lang="en-US" altLang="es-ES" sz="1200" smtClean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5813E2-A573-4868-84BF-28493FB618C3}" type="slidenum">
              <a:rPr lang="en-US" altLang="es-ES" sz="1200" smtClean="0"/>
              <a:pPr/>
              <a:t>35</a:t>
            </a:fld>
            <a:endParaRPr lang="en-US" altLang="es-ES" sz="1200" smtClean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662475-8A5A-49B8-A6DE-541462DB96A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393CC6-7356-4DCD-B347-ADEA159932B8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5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jpeg"/><Relationship Id="rId7" Type="http://schemas.openxmlformats.org/officeDocument/2006/relationships/image" Target="../media/image4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6.jpeg"/><Relationship Id="rId7" Type="http://schemas.openxmlformats.org/officeDocument/2006/relationships/image" Target="../media/image47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.mercader\Desktop\10 CONGRESO GEPAC\PLANTILLA POWERPOINT 10 CONGRESO GEPAC 2015\IMAGENES\PORTADA_PPT_10_CONGRESO_GEPAC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87"/>
            <a:ext cx="9144000" cy="6859211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-36512" y="26064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Ejercicio Físico en la prevención, tratamiento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rehabilitación </a:t>
            </a:r>
          </a:p>
          <a:p>
            <a:pPr algn="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Cáncer de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Usuario\Pictures\breast-cancer-s2-breast-cancer-illustr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777" r="2797" b="4041"/>
          <a:stretch/>
        </p:blipFill>
        <p:spPr bwMode="auto">
          <a:xfrm>
            <a:off x="347531" y="2258870"/>
            <a:ext cx="4656517" cy="3492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5 Subtítulo"/>
          <p:cNvSpPr txBox="1">
            <a:spLocks/>
          </p:cNvSpPr>
          <p:nvPr/>
        </p:nvSpPr>
        <p:spPr>
          <a:xfrm>
            <a:off x="255476" y="5953472"/>
            <a:ext cx="6400800" cy="78789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es-ES" sz="28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Natacha Bolaños</a:t>
            </a:r>
          </a:p>
          <a:p>
            <a:pPr>
              <a:lnSpc>
                <a:spcPts val="2300"/>
              </a:lnSpc>
            </a:pPr>
            <a:r>
              <a:rPr lang="es-ES" sz="28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Especialista en Rehabilitación Oncológica</a:t>
            </a:r>
            <a:endParaRPr lang="es-ES" sz="280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53775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Disminución </a:t>
            </a:r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nivel de hormonas sexuales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Reducción de la adiposidad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Incremento de </a:t>
            </a:r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función inmune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Cambios en los marcadores de resistencia a la insulina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Reducción del Ki67 </a:t>
            </a: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(tasa de crecimiento celular)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Disminución </a:t>
            </a:r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biomarcadores</a:t>
            </a:r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pro-inflamación como los niveles de proteína C-reactiva, TNF-α e interleukina-6 así como disminución de los niveles de insulinas y factores relacionados.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476672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Mecanismo protector en el Cáncer de Mama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39179"/>
              </p:ext>
            </p:extLst>
          </p:nvPr>
        </p:nvGraphicFramePr>
        <p:xfrm>
          <a:off x="179512" y="1346568"/>
          <a:ext cx="8784975" cy="32345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72408"/>
                <a:gridCol w="3159507"/>
                <a:gridCol w="3853060"/>
              </a:tblGrid>
              <a:tr h="487211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Hormonas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y el </a:t>
                      </a:r>
                    </a:p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Cáncer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Mama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79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Efecto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las</a:t>
                      </a: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Hormonas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Sexuales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79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y 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Riesgo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Cáncer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Mama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79" marR="17079" marT="8540" marB="8540">
                    <a:solidFill>
                      <a:srgbClr val="990033"/>
                    </a:solidFill>
                  </a:tcPr>
                </a:tc>
              </a:tr>
              <a:tr h="2747349">
                <a:tc>
                  <a:txBody>
                    <a:bodyPr/>
                    <a:lstStyle/>
                    <a:p>
                      <a:pPr algn="l"/>
                      <a:endParaRPr lang="en-US" sz="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Las 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hormonas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:</a:t>
                      </a: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apoptosis </a:t>
                      </a:r>
                    </a:p>
                    <a:p>
                      <a:pPr algn="l"/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Estrógenos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/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↑SHBG (</a:t>
                      </a: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globulina fijadora de hormonas sexuales)</a:t>
                      </a:r>
                    </a:p>
                    <a:p>
                      <a:pPr algn="l"/>
                      <a:endParaRPr lang="es-E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disponibilidad  de estrógeno y testosterona  en  sangre</a:t>
                      </a:r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circulación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libre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hormonas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la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incrementa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apoptosis 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células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mamarias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sym typeface="Wingdings 2"/>
                        </a:rPr>
                        <a:t>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sym typeface="Wingdings 2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formación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tumores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partir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células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anormales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tasa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crecimiento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tumores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hormono-dependientes</a:t>
                      </a:r>
                      <a:endParaRPr lang="en-US" sz="1800" dirty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</a:tr>
            </a:tbl>
          </a:graphicData>
        </a:graphic>
      </p:graphicFrame>
      <p:pic>
        <p:nvPicPr>
          <p:cNvPr id="5" name="Picture 2" descr="https://encrypted-tbn0.gstatic.com/images?q=tbn:ANd9GcS0Aor_ARe4AKZ6q1UYr1blswQe29PWn2lBztHpzJUWjHrrsS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49" y="4941168"/>
            <a:ext cx="4433583" cy="162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332656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Comprendiendo el mecanismo protector del ejercicio en el Cáncer de Mama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8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5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11298"/>
              </p:ext>
            </p:extLst>
          </p:nvPr>
        </p:nvGraphicFramePr>
        <p:xfrm>
          <a:off x="539552" y="1198037"/>
          <a:ext cx="8136904" cy="359911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41657"/>
                <a:gridCol w="2926430"/>
                <a:gridCol w="3568817"/>
              </a:tblGrid>
              <a:tr h="68351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Insulina</a:t>
                      </a:r>
                      <a:endParaRPr lang="en-US" sz="1500" b="1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IGFs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79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Efecto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sobre</a:t>
                      </a:r>
                      <a:endParaRPr lang="en-US" sz="1500" b="1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Insulina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+ IGFs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79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y 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Riesgo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Cáncer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Mama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79" marR="17079" marT="8540" marB="8540">
                    <a:solidFill>
                      <a:srgbClr val="990033"/>
                    </a:solidFill>
                  </a:tcPr>
                </a:tc>
              </a:tr>
              <a:tr h="2896235">
                <a:tc>
                  <a:txBody>
                    <a:bodyPr/>
                    <a:lstStyle/>
                    <a:p>
                      <a:pPr algn="l"/>
                      <a:endParaRPr lang="en-US" sz="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sexuales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circulantes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 </a:t>
                      </a:r>
                    </a:p>
                    <a:p>
                      <a:pPr algn="l"/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celular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/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Ácidos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grasos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 </a:t>
                      </a: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↓C</a:t>
                      </a:r>
                      <a:r>
                        <a:rPr lang="es-E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irculación</a:t>
                      </a: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insulina y glucosa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transporte de glucosa a los músculos</a:t>
                      </a:r>
                    </a:p>
                    <a:p>
                      <a:pPr algn="l"/>
                      <a:endParaRPr lang="es-E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biodisponibilidad </a:t>
                      </a:r>
                      <a:r>
                        <a:rPr lang="es-E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IGFs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s-E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disponibilidad  de estrógeno y testosterona  en  sangre</a:t>
                      </a:r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tasa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celular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nivel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sexuales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sangre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sym typeface="Wingdings 2"/>
                        </a:rPr>
                        <a:t>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sym typeface="Wingdings 2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formación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tumores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partir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células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anormales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tasa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crecimiento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tumores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hormono-dependientes</a:t>
                      </a:r>
                      <a:endParaRPr lang="en-US" sz="1800" dirty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</a:tr>
            </a:tbl>
          </a:graphicData>
        </a:graphic>
      </p:graphicFrame>
      <p:pic>
        <p:nvPicPr>
          <p:cNvPr id="4" name="Picture 2" descr="http://upload.wikimedia.org/wikipedia/commons/thumb/5/57/Human-insulin-hexamer-3D-ribbons.png/225px-Human-insulin-hexamer-3D-ribb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31254"/>
            <a:ext cx="1970535" cy="19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332656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Comprendiendo el mecanismo protector del ejercicio en el Cáncer de Mama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8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83931"/>
              </p:ext>
            </p:extLst>
          </p:nvPr>
        </p:nvGraphicFramePr>
        <p:xfrm>
          <a:off x="467544" y="1225743"/>
          <a:ext cx="8280920" cy="277932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70712"/>
                <a:gridCol w="2978225"/>
                <a:gridCol w="3631983"/>
              </a:tblGrid>
              <a:tr h="43126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Grasa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Corporal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(masa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grasa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Efecto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la </a:t>
                      </a:r>
                    </a:p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Grasa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Corporal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y 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Riesgo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Cáncer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Mama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7079" marT="8540" marB="8540">
                    <a:solidFill>
                      <a:srgbClr val="990033"/>
                    </a:solidFill>
                  </a:tcPr>
                </a:tc>
              </a:tr>
              <a:tr h="2305041">
                <a:tc>
                  <a:txBody>
                    <a:bodyPr/>
                    <a:lstStyle/>
                    <a:p>
                      <a:pPr algn="l"/>
                      <a:endParaRPr lang="en-US" sz="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Tejido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adiposo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almacena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carcinógenos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 ↑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insulina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↓Reduce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grasa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corporal</a:t>
                      </a: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Incrementa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masa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magra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músculo</a:t>
                      </a:r>
                      <a:endParaRPr lang="es-E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carcinógenos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almacenados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probabilidad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mutaciones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que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podrían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derivar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cáncer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mama</a:t>
                      </a: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nivel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sexuales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nivel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insulina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disponible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sangre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</a:tr>
            </a:tbl>
          </a:graphicData>
        </a:graphic>
      </p:graphicFrame>
      <p:pic>
        <p:nvPicPr>
          <p:cNvPr id="4" name="Picture 2" descr="http://gvinevra.ru/wp-content/uploads/2013/09/procent-zhira-u-zhensh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5020" y="4345750"/>
            <a:ext cx="6749348" cy="2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332656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Comprendiendo el mecanismo protector del ejercicio en el Cáncer de Mama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8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26527"/>
              </p:ext>
            </p:extLst>
          </p:nvPr>
        </p:nvGraphicFramePr>
        <p:xfrm>
          <a:off x="395536" y="1052736"/>
          <a:ext cx="8360097" cy="299679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86687"/>
                <a:gridCol w="3006701"/>
                <a:gridCol w="3666709"/>
              </a:tblGrid>
              <a:tr h="51083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Función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Inmune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Efecto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función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inmune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y 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Riesgo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Cáncer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Mama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7079" marT="8540" marB="8540">
                    <a:solidFill>
                      <a:srgbClr val="990033"/>
                    </a:solidFill>
                  </a:tcPr>
                </a:tc>
              </a:tr>
              <a:tr h="1511183">
                <a:tc>
                  <a:txBody>
                    <a:bodyPr/>
                    <a:lstStyle/>
                    <a:p>
                      <a:pPr algn="l"/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Elimina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células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anormales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riesgo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desarrollo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cáncer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mama</a:t>
                      </a:r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Actividad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Física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Moderada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respuesta inmune </a:t>
                      </a: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actividad de macrófagos</a:t>
                      </a: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linfocitos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s-E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linfocinas</a:t>
                      </a:r>
                      <a:endParaRPr lang="es-E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s-E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Wingdings 3"/>
                        <a:buChar char="p"/>
                      </a:pP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Actividad Física Extrema deprime el sistema inmune</a:t>
                      </a:r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tasa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celular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nivel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sexuales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sangre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sym typeface="Wingdings 2"/>
                        </a:rPr>
                        <a:t>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sym typeface="Wingdings 2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formación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tumores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partir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células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anormales</a:t>
                      </a:r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tasa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crecimiento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tumores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hormono-dependientes</a:t>
                      </a:r>
                      <a:endParaRPr lang="en-US" sz="1800" dirty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</a:tr>
            </a:tbl>
          </a:graphicData>
        </a:graphic>
      </p:graphicFrame>
      <p:pic>
        <p:nvPicPr>
          <p:cNvPr id="5" name="Picture 2" descr="http://www.medciencia.com/wp-content/uploads/2014/05/sistema_inmu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6" b="4358"/>
          <a:stretch/>
        </p:blipFill>
        <p:spPr bwMode="auto">
          <a:xfrm>
            <a:off x="2339753" y="4293096"/>
            <a:ext cx="4608511" cy="25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332656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Comprendiendo el mecanismo protector del ejercicio en el Cáncer de Mama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20195"/>
              </p:ext>
            </p:extLst>
          </p:nvPr>
        </p:nvGraphicFramePr>
        <p:xfrm>
          <a:off x="179512" y="1179320"/>
          <a:ext cx="8640960" cy="26097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93662"/>
                <a:gridCol w="3498076"/>
                <a:gridCol w="3349222"/>
              </a:tblGrid>
              <a:tr h="19128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Adipocitoquinas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Efecto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las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Adipocitoquinas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y 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Riesgo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Cáncer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Mama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7079" marT="8540" marB="8540">
                    <a:solidFill>
                      <a:srgbClr val="990033"/>
                    </a:solidFill>
                  </a:tcPr>
                </a:tc>
              </a:tr>
              <a:tr h="1511183">
                <a:tc>
                  <a:txBody>
                    <a:bodyPr/>
                    <a:lstStyle/>
                    <a:p>
                      <a:pPr algn="l"/>
                      <a:endParaRPr lang="en-US" sz="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angiogénesis</a:t>
                      </a:r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biosintesis</a:t>
                      </a: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estrógenos</a:t>
                      </a:r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↓TNF-</a:t>
                      </a:r>
                      <a:r>
                        <a:rPr lang="el-GR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ἀ</a:t>
                      </a:r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(factor necrosis tumoral)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leptina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hormona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hambre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Proteína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C-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Reactiva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↓IL-6 (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citocina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inflamatoria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Factores relacionados con la inflamación sistémica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estrógeno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sangre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y reduce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angiogénesis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inflamación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</a:tr>
            </a:tbl>
          </a:graphicData>
        </a:graphic>
      </p:graphicFrame>
      <p:pic>
        <p:nvPicPr>
          <p:cNvPr id="5" name="Picture 4" descr="http://www.rndsystems.com/resources/images/6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52033"/>
            <a:ext cx="3888432" cy="247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332656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Comprendiendo el mecanismo protector del ejercicio en el Cáncer de Mama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2572"/>
              </p:ext>
            </p:extLst>
          </p:nvPr>
        </p:nvGraphicFramePr>
        <p:xfrm>
          <a:off x="388367" y="1205608"/>
          <a:ext cx="8360097" cy="26554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11425"/>
                <a:gridCol w="3384376"/>
                <a:gridCol w="2664296"/>
              </a:tblGrid>
              <a:tr h="19128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Defensa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Antioxidante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79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Efecto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la </a:t>
                      </a:r>
                    </a:p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Defensa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Antioxidante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79" marR="17079" marT="8540" marB="8540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y el </a:t>
                      </a:r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Riesgo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</a:p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Cáncer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Mama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79" marR="17079" marT="8540" marB="8540">
                    <a:solidFill>
                      <a:srgbClr val="990033"/>
                    </a:solidFill>
                  </a:tcPr>
                </a:tc>
              </a:tr>
              <a:tr h="1511183">
                <a:tc>
                  <a:txBody>
                    <a:bodyPr/>
                    <a:lstStyle/>
                    <a:p>
                      <a:pPr algn="l"/>
                      <a:endParaRPr lang="en-US" sz="1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Daño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ADN</a:t>
                      </a:r>
                    </a:p>
                    <a:p>
                      <a:pPr algn="l"/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inducido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los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Radicales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Libres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Probabilidad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evolucionar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las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mutaciones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l"/>
                      <a:endParaRPr lang="en-US" sz="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Favorece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las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enzimas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que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actúan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sobre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los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radicales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libres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Antioxidantes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Reparación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ADN</a:t>
                      </a:r>
                    </a:p>
                  </a:txBody>
                  <a:tcPr marL="72000" marR="17079" marT="8540" marB="8540"/>
                </a:tc>
                <a:tc>
                  <a:txBody>
                    <a:bodyPr/>
                    <a:lstStyle/>
                    <a:p>
                      <a:pPr algn="l"/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Defensas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antioxidantes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sym typeface="Wingdings 2"/>
                        </a:rPr>
                        <a:t>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sym typeface="Wingdings 2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formación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tumores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partir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proliferación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células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anormales</a:t>
                      </a:r>
                      <a:endParaRPr lang="en-US" sz="1800" baseline="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en-US" sz="800" dirty="0" smtClean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↓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riesgo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cáncer</a:t>
                      </a:r>
                      <a:r>
                        <a:rPr lang="en-US" sz="1800" baseline="0" dirty="0" smtClean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</a:rPr>
                        <a:t> de mama</a:t>
                      </a:r>
                      <a:endParaRPr lang="en-US" sz="1800" dirty="0">
                        <a:solidFill>
                          <a:srgbClr val="990033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17079" marT="8540" marB="8540"/>
                </a:tc>
              </a:tr>
            </a:tbl>
          </a:graphicData>
        </a:graphic>
      </p:graphicFrame>
      <p:pic>
        <p:nvPicPr>
          <p:cNvPr id="4" name="Picture 4" descr="http://www.adelo.com.ar/noticias/images/stress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4475" r="8183" b="6002"/>
          <a:stretch/>
        </p:blipFill>
        <p:spPr bwMode="auto">
          <a:xfrm>
            <a:off x="2543381" y="3930136"/>
            <a:ext cx="3828819" cy="28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332656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Comprendiendo el mecanismo protector del ejercicio en el Cáncer de Mama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uario\Pictures\breast-cancer-s2-breast-cancer-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777" r="2797" b="4041"/>
          <a:stretch/>
        </p:blipFill>
        <p:spPr bwMode="auto">
          <a:xfrm>
            <a:off x="0" y="-27385"/>
            <a:ext cx="9144000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5576" y="649301"/>
            <a:ext cx="8287055" cy="109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2300" b="1" dirty="0" smtClean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198938"/>
            <a:ext cx="9144000" cy="1005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efecto tienen la actividad física y el ejercicio durante el tratamiento del cáncer?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9"/>
          <a:stretch/>
        </p:blipFill>
        <p:spPr>
          <a:xfrm>
            <a:off x="611560" y="1265859"/>
            <a:ext cx="7776864" cy="5331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0" y="332656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efecto tienen la actividad física y el ejercicio durante el tratamiento del cáncer?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0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16862"/>
              </p:ext>
            </p:extLst>
          </p:nvPr>
        </p:nvGraphicFramePr>
        <p:xfrm>
          <a:off x="107504" y="1038791"/>
          <a:ext cx="8928993" cy="582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510"/>
                <a:gridCol w="3274090"/>
                <a:gridCol w="3528393"/>
              </a:tblGrid>
              <a:tr h="396843"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Proceso</a:t>
                      </a:r>
                      <a:endParaRPr lang="es-ES" sz="180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Consecuencia</a:t>
                      </a:r>
                      <a:r>
                        <a:rPr lang="es-ES" sz="1800" baseline="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 del Cáncer</a:t>
                      </a:r>
                      <a:endParaRPr lang="es-ES" sz="180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Efectos del Ejercicio Físico</a:t>
                      </a:r>
                      <a:endParaRPr lang="es-ES" sz="180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96843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Hematopoyesis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Anemia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Incremento de Hemoglobina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9727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Corazón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Cardio</a:t>
                      </a:r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-toxicidad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Mejora de la fracción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expulsión ventricular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9727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Rendimiento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just"/>
                      <a:r>
                        <a:rPr lang="es-ES" sz="18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Cardio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-respiratorio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Perjudicado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Incremento, mejora de la actividad CR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96843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Metabolismo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Cambio a anaeróbico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Cambio a aeróbico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9727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Músculo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Miopatía,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Sarcopenia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Incremento de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masa muscular y mejora de la función muscular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96843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Volumen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Plasma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Reducido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Incremento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9727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Sistema Vascular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Efectos sobre la angiogénesis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y reducción  f</a:t>
                      </a:r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unción endotelial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Mejora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la angiogénesis y la función endotelial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96843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Pulmón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Reducción de la función CV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Incremento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la función CV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9727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Sistema Nervioso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Central 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Neurotoxicidad</a:t>
                      </a:r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  (</a:t>
                      </a:r>
                      <a:r>
                        <a:rPr lang="es-ES" sz="18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Chemo-brain</a:t>
                      </a:r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Incremento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la función cognitiva y </a:t>
                      </a:r>
                      <a:r>
                        <a:rPr lang="es-ES" sz="18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neuroplasticidad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9727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Sistema Nervioso</a:t>
                      </a:r>
                      <a:r>
                        <a:rPr lang="es-ES" sz="1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Periférico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Neuropatía Periférica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Mejora en la capacidad y función periférica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70410" y="260648"/>
            <a:ext cx="883809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efecto tienen la actividad física y el ejercicio durante el tratamiento del cáncer?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0" y="5259"/>
            <a:ext cx="881957" cy="435409"/>
          </a:xfrm>
          <a:prstGeom prst="rect">
            <a:avLst/>
          </a:prstGeom>
          <a:noFill/>
        </p:spPr>
      </p:pic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8603180" y="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0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uario\Pictures\breast-cancer-s2-breast-cancer-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777" r="2797" b="4041"/>
          <a:stretch/>
        </p:blipFill>
        <p:spPr bwMode="auto">
          <a:xfrm>
            <a:off x="-36512" y="4965"/>
            <a:ext cx="9180512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5576" y="649301"/>
            <a:ext cx="828705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Ejercicio y Cáncer: ¿Cuándo, y por qué?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Fases y Objetivos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Evidencia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Beneficios del ejercicio y la actividad física en la prevención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Beneficios durante el tratamiento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Beneficios después del tratamiento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Rehabilitación Post-quirúrgica – Post-tratamiento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0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uario\Pictures\breast-cancer-s2-breast-cancer-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777" r="2797" b="4041"/>
          <a:stretch/>
        </p:blipFill>
        <p:spPr bwMode="auto">
          <a:xfrm>
            <a:off x="0" y="-27385"/>
            <a:ext cx="9144000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5576" y="649301"/>
            <a:ext cx="8287055" cy="109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2300" b="1" dirty="0" smtClean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198938"/>
            <a:ext cx="9144000" cy="1005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efecto tienen A.F y E.F después del tratamiento del cáncer?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4" descr="http://www.atsdr.cdc.gov/es/csem/arsenic/local/images/arsenic_pic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34401"/>
            <a:ext cx="1427628" cy="34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blog.ciencias-medicas.com/wp-content/uploads/2010/11/s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57" y="692696"/>
            <a:ext cx="2753699" cy="25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t="23594" r="21547"/>
          <a:stretch/>
        </p:blipFill>
        <p:spPr>
          <a:xfrm>
            <a:off x="2558855" y="862597"/>
            <a:ext cx="3363902" cy="3096344"/>
          </a:xfrm>
          <a:prstGeom prst="rect">
            <a:avLst/>
          </a:prstGeom>
        </p:spPr>
      </p:pic>
      <p:pic>
        <p:nvPicPr>
          <p:cNvPr id="20" name="Picture 6" descr="http://img.webmd.com/dtmcms/live/webmd/consumer_assets/site_images/articles/health_tools/osteoporosis_overview_slideshow/webmd_rm_photo_of_porous_bon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8"/>
          <a:stretch/>
        </p:blipFill>
        <p:spPr bwMode="auto">
          <a:xfrm>
            <a:off x="1396393" y="2852936"/>
            <a:ext cx="1951471" cy="1920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dn.vidaysalud.com/wp-content/uploads/iStock_000023977665Illustra_robodrea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7244" r="3695" b="9738"/>
          <a:stretch/>
        </p:blipFill>
        <p:spPr bwMode="auto">
          <a:xfrm>
            <a:off x="5076056" y="3573016"/>
            <a:ext cx="2088645" cy="1965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praxisjosenhans.de/images/Behandlungen/brk_Strangbildu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6"/>
          <a:stretch/>
        </p:blipFill>
        <p:spPr bwMode="auto">
          <a:xfrm>
            <a:off x="107504" y="4653136"/>
            <a:ext cx="1303881" cy="17349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bloggledmind.com/wp-content/uploads/2011/02/empty-hea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r="6897" b="3711"/>
          <a:stretch/>
        </p:blipFill>
        <p:spPr bwMode="auto">
          <a:xfrm>
            <a:off x="35496" y="955960"/>
            <a:ext cx="1905757" cy="18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un.es/dms/cun/imagen/departamentos/Cirugia_plastica/estadio-ii-linfedem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1530593" cy="21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0" y="260648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Efectos secundarios del CM y su tratamiento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http://insurenow365.com/wp-content/uploads/life-insurance-with-anemia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1940956" y="5329885"/>
            <a:ext cx="1235797" cy="132128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12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19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12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0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074"/>
          <p:cNvSpPr txBox="1">
            <a:spLocks noChangeArrowheads="1"/>
          </p:cNvSpPr>
          <p:nvPr/>
        </p:nvSpPr>
        <p:spPr bwMode="auto">
          <a:xfrm>
            <a:off x="2286000" y="2887216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pic>
        <p:nvPicPr>
          <p:cNvPr id="13" name="Picture 3075" descr="C:\Documents and Settings\Jill\My Documents\My Pictures\TurningPoint\Eve ax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289"/>
            <a:ext cx="9144000" cy="57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076"/>
          <p:cNvSpPr txBox="1">
            <a:spLocks noChangeArrowheads="1"/>
          </p:cNvSpPr>
          <p:nvPr/>
        </p:nvSpPr>
        <p:spPr bwMode="auto">
          <a:xfrm>
            <a:off x="0" y="642371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Mastectomía</a:t>
            </a:r>
            <a:r>
              <a:rPr lang="en-US" altLang="es-E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radical </a:t>
            </a:r>
            <a:r>
              <a:rPr lang="en-US" altLang="es-E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modificada</a:t>
            </a:r>
            <a:r>
              <a:rPr lang="en-US" altLang="es-E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altLang="es-E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Radiación</a:t>
            </a:r>
            <a:r>
              <a:rPr lang="en-US" altLang="es-E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s-E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axilar</a:t>
            </a:r>
            <a:r>
              <a:rPr lang="en-US" altLang="es-E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pectoral </a:t>
            </a:r>
            <a:endParaRPr lang="en-US" altLang="es-E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3077"/>
          <p:cNvSpPr txBox="1">
            <a:spLocks noChangeArrowheads="1"/>
          </p:cNvSpPr>
          <p:nvPr/>
        </p:nvSpPr>
        <p:spPr bwMode="auto">
          <a:xfrm>
            <a:off x="381000" y="4314582"/>
            <a:ext cx="3962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600" b="1" dirty="0" err="1" smtClean="0">
                <a:solidFill>
                  <a:srgbClr val="000000"/>
                </a:solidFill>
              </a:rPr>
              <a:t>Rigidez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y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adherencia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cicatricial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</a:t>
            </a:r>
            <a:endParaRPr lang="en-US" altLang="es-ES" sz="1600" b="1" dirty="0">
              <a:solidFill>
                <a:srgbClr val="000000"/>
              </a:solidFill>
            </a:endParaRPr>
          </a:p>
        </p:txBody>
      </p:sp>
      <p:sp>
        <p:nvSpPr>
          <p:cNvPr id="16" name="Line 3078"/>
          <p:cNvSpPr>
            <a:spLocks noChangeShapeType="1"/>
          </p:cNvSpPr>
          <p:nvPr/>
        </p:nvSpPr>
        <p:spPr bwMode="auto">
          <a:xfrm rot="7998918">
            <a:off x="5695360" y="2034128"/>
            <a:ext cx="5334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7" name="Text Box 3079"/>
          <p:cNvSpPr txBox="1">
            <a:spLocks noChangeArrowheads="1"/>
          </p:cNvSpPr>
          <p:nvPr/>
        </p:nvSpPr>
        <p:spPr bwMode="auto">
          <a:xfrm>
            <a:off x="1219200" y="2049016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600" b="1" dirty="0" err="1" smtClean="0">
                <a:solidFill>
                  <a:srgbClr val="000000"/>
                </a:solidFill>
              </a:rPr>
              <a:t>Flexibilidad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disminuida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en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el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músculo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pectoral</a:t>
            </a:r>
            <a:endParaRPr lang="en-US" altLang="es-ES" sz="1600" b="1" dirty="0">
              <a:solidFill>
                <a:srgbClr val="000000"/>
              </a:solidFill>
            </a:endParaRPr>
          </a:p>
        </p:txBody>
      </p:sp>
      <p:sp>
        <p:nvSpPr>
          <p:cNvPr id="18" name="Text Box 3080"/>
          <p:cNvSpPr txBox="1">
            <a:spLocks noChangeArrowheads="1"/>
          </p:cNvSpPr>
          <p:nvPr/>
        </p:nvSpPr>
        <p:spPr bwMode="auto">
          <a:xfrm>
            <a:off x="6248400" y="1820416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600" b="1" dirty="0" err="1" smtClean="0">
                <a:solidFill>
                  <a:srgbClr val="000000"/>
                </a:solidFill>
              </a:rPr>
              <a:t>Cordón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axilar</a:t>
            </a:r>
            <a:endParaRPr lang="en-US" altLang="es-ES" sz="1600" b="1" dirty="0">
              <a:solidFill>
                <a:srgbClr val="000000"/>
              </a:solidFill>
            </a:endParaRPr>
          </a:p>
        </p:txBody>
      </p:sp>
      <p:sp>
        <p:nvSpPr>
          <p:cNvPr id="19" name="Text Box 3081"/>
          <p:cNvSpPr txBox="1">
            <a:spLocks noChangeArrowheads="1"/>
          </p:cNvSpPr>
          <p:nvPr/>
        </p:nvSpPr>
        <p:spPr bwMode="auto">
          <a:xfrm>
            <a:off x="5148064" y="3420289"/>
            <a:ext cx="3851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600" b="1" dirty="0" err="1" smtClean="0">
                <a:solidFill>
                  <a:srgbClr val="000000"/>
                </a:solidFill>
              </a:rPr>
              <a:t>Flexibilidad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y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longitud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disminuidas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en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el </a:t>
            </a:r>
            <a:r>
              <a:rPr lang="en-US" altLang="es-ES" sz="1600" b="1" dirty="0" err="1" smtClean="0">
                <a:solidFill>
                  <a:srgbClr val="000000"/>
                </a:solidFill>
              </a:rPr>
              <a:t>músculo</a:t>
            </a:r>
            <a:r>
              <a:rPr lang="en-US" altLang="es-ES" sz="1600" b="1" dirty="0" smtClean="0">
                <a:solidFill>
                  <a:srgbClr val="000000"/>
                </a:solidFill>
              </a:rPr>
              <a:t> dorsal</a:t>
            </a:r>
            <a:endParaRPr lang="en-US" altLang="es-ES" sz="1600" b="1" dirty="0">
              <a:solidFill>
                <a:srgbClr val="000000"/>
              </a:solidFill>
            </a:endParaRPr>
          </a:p>
        </p:txBody>
      </p:sp>
      <p:sp>
        <p:nvSpPr>
          <p:cNvPr id="20" name="Line 3082"/>
          <p:cNvSpPr>
            <a:spLocks noChangeShapeType="1"/>
          </p:cNvSpPr>
          <p:nvPr/>
        </p:nvSpPr>
        <p:spPr bwMode="auto">
          <a:xfrm>
            <a:off x="3810000" y="2430016"/>
            <a:ext cx="5334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21" name="Line 3083"/>
          <p:cNvSpPr>
            <a:spLocks noChangeShapeType="1"/>
          </p:cNvSpPr>
          <p:nvPr/>
        </p:nvSpPr>
        <p:spPr bwMode="auto">
          <a:xfrm>
            <a:off x="1878360" y="4712568"/>
            <a:ext cx="5334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22" name="Line 3084"/>
          <p:cNvSpPr>
            <a:spLocks noChangeShapeType="1"/>
          </p:cNvSpPr>
          <p:nvPr/>
        </p:nvSpPr>
        <p:spPr bwMode="auto">
          <a:xfrm rot="7998918">
            <a:off x="6553200" y="4106416"/>
            <a:ext cx="5334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260648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Rehabilitación </a:t>
            </a:r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post-quirúrgica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17635" y="42943"/>
            <a:ext cx="881957" cy="435409"/>
          </a:xfrm>
          <a:prstGeom prst="rect">
            <a:avLst/>
          </a:prstGeom>
          <a:noFill/>
        </p:spPr>
      </p:pic>
      <p:pic>
        <p:nvPicPr>
          <p:cNvPr id="2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67684" y="42943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4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7070" r="4742" b="11045"/>
          <a:stretch/>
        </p:blipFill>
        <p:spPr bwMode="auto">
          <a:xfrm>
            <a:off x="35496" y="1340768"/>
            <a:ext cx="9074734" cy="512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260648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Rehabilitación post-quirúrgica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7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15999" r="14655" b="4024"/>
          <a:stretch/>
        </p:blipFill>
        <p:spPr>
          <a:xfrm>
            <a:off x="721525" y="764704"/>
            <a:ext cx="7654915" cy="60932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4 Rectángulo"/>
          <p:cNvSpPr/>
          <p:nvPr/>
        </p:nvSpPr>
        <p:spPr>
          <a:xfrm>
            <a:off x="0" y="404664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Rehabilitación post-reconstrucción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0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48680"/>
            <a:ext cx="6228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 la fatiga...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www.clinicadeansiedad.com/fotos/fotosSlider/slider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15281" r="5240" b="10936"/>
          <a:stretch/>
        </p:blipFill>
        <p:spPr bwMode="auto">
          <a:xfrm>
            <a:off x="389676" y="2412532"/>
            <a:ext cx="8286780" cy="29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283967" y="548680"/>
            <a:ext cx="484231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Muévete! </a:t>
            </a:r>
            <a:endParaRPr lang="es-E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1301854"/>
            <a:ext cx="8640960" cy="46474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clínicos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demostrado una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35% del cansancio y una mejoría de 30% en la vitalidad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donde los efectos más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fuertes se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muestran durante el tratamiento del cáncer,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también después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este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Cramp F, Daniel J: Exercise for the management of cancer-related fatigue in adults. Cochrane Database System Review.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600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 iniciales sobre programas de ejercicios se enfocaron en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cáncer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mama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pero estudios posteriores incluyeron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cáncer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próstata, mieloma múltiple y cáncer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colorrectal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Jacobsen PB, Donovan KA, </a:t>
            </a:r>
            <a:r>
              <a:rPr lang="en-US" sz="1600" i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Vadaparampil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ST, et al.: Systematic review and meta-analysis of psychological and activity-based interventions for cancer-related fatigue.</a:t>
            </a:r>
            <a:endParaRPr lang="es-ES" sz="16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1196753"/>
            <a:ext cx="8784975" cy="5570756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s-ES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Solamente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 intervenciones </a:t>
            </a:r>
            <a:endParaRPr lang="es-ES" sz="3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sido probadas ser eficaces </a:t>
            </a:r>
            <a:endParaRPr lang="es-ES" sz="3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estudios clínicos grandes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s-E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corrección de la anemia </a:t>
            </a:r>
            <a:endParaRPr lang="es-ES" sz="4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</a:p>
          <a:p>
            <a:pPr algn="ctr"/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9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0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492664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para el daño Cognitivo: </a:t>
            </a:r>
            <a:b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Chemo-Brain</a:t>
            </a:r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S" sz="3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Neuroplasticidad</a:t>
            </a:r>
            <a:endParaRPr lang="es-E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www.lghughes.com/wp-content/uploads/2013/02/Chemo_B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658"/>
            <a:ext cx="5491726" cy="54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93658"/>
            <a:ext cx="4067944" cy="549172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7504" y="1412776"/>
            <a:ext cx="49685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ntes y después de la quimioterapia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4"/>
          <a:srcRect l="3014" t="4601" r="74657" b="80703"/>
          <a:stretch/>
        </p:blipFill>
        <p:spPr bwMode="auto">
          <a:xfrm>
            <a:off x="22266" y="7482"/>
            <a:ext cx="881957" cy="435409"/>
          </a:xfrm>
          <a:prstGeom prst="rect">
            <a:avLst/>
          </a:prstGeom>
          <a:noFill/>
        </p:spPr>
      </p:pic>
      <p:pic>
        <p:nvPicPr>
          <p:cNvPr id="1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4"/>
          <a:srcRect l="83842" t="4601" r="2466" b="80703"/>
          <a:stretch/>
        </p:blipFill>
        <p:spPr bwMode="auto">
          <a:xfrm>
            <a:off x="8603180" y="14304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4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axisjosenhans.de/images/Behandlungen/brk_Strangbildu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6"/>
          <a:stretch/>
        </p:blipFill>
        <p:spPr bwMode="auto">
          <a:xfrm flipH="1">
            <a:off x="5004048" y="1198750"/>
            <a:ext cx="1959224" cy="26176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0134" y="476672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qué hacer ante el </a:t>
            </a:r>
            <a:r>
              <a:rPr lang="es-ES" sz="3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Linfedema</a:t>
            </a:r>
            <a:r>
              <a:rPr lang="es-ES" sz="3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el Síndrome del Cordón Axilar</a:t>
            </a:r>
            <a:endParaRPr lang="es-ES" sz="34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encrypted-tbn1.gstatic.com/images?q=tbn:ANd9GcRmf-1liqBPkHI5ELzKpUYcRjOsFsGMc5oNizRlQwgRw-84BS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8" y="1152128"/>
            <a:ext cx="260561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uccdn.com/images/9/6/7/img_como_cuidar_brazos_y_manos_con_riesgo_de_linfedema_5769_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9" b="-1149"/>
          <a:stretch/>
        </p:blipFill>
        <p:spPr bwMode="auto">
          <a:xfrm>
            <a:off x="2195736" y="3724182"/>
            <a:ext cx="5400600" cy="3017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6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8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6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86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92664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Ejercicios para brazo con </a:t>
            </a:r>
            <a:r>
              <a:rPr lang="es-ES" sz="3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Linfedema</a:t>
            </a:r>
            <a:endParaRPr lang="es-E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8664" y="836712"/>
            <a:ext cx="8815823" cy="550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rIns="288000">
            <a:spAutoFit/>
          </a:bodyPr>
          <a:lstStyle/>
          <a:p>
            <a:pPr algn="just"/>
            <a:endParaRPr lang="es-ES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los estudios realizados apoyan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seguridad del ejercicio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sobrevivientes de cáncer de mama con y en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 de </a:t>
            </a:r>
            <a:r>
              <a:rPr lang="es-E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linfedema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 de que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desuso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conduce a la atrofia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disminución de la capacidad máxima y funcional de cualquier tejido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musculo-esquelético.</a:t>
            </a:r>
          </a:p>
          <a:p>
            <a:pPr algn="just"/>
            <a:endParaRPr lang="es-E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2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6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632080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Osteoporosis</a:t>
            </a:r>
            <a:endParaRPr lang="es-E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://img.webmd.com/dtmcms/live/webmd/consumer_assets/site_images/articles/health_tools/osteoporosis_overview_slideshow/webmd_rm_photo_of_porous_b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320"/>
            <a:ext cx="9144000" cy="554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0" y="0"/>
            <a:ext cx="881957" cy="435409"/>
          </a:xfrm>
          <a:prstGeom prst="rect">
            <a:avLst/>
          </a:prstGeom>
          <a:noFill/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91210" y="18757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3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-se.com/uploads/imagen/2013-02-04-07-21-49_imagen-3-1-jpg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6" b="34600"/>
          <a:stretch/>
        </p:blipFill>
        <p:spPr bwMode="auto">
          <a:xfrm>
            <a:off x="590356" y="2133212"/>
            <a:ext cx="8150301" cy="23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827584" y="1989196"/>
            <a:ext cx="7392336" cy="0"/>
          </a:xfrm>
          <a:prstGeom prst="straightConnector1">
            <a:avLst/>
          </a:prstGeom>
          <a:ln w="177800">
            <a:solidFill>
              <a:srgbClr val="7030A0"/>
            </a:solidFill>
            <a:round/>
            <a:tailEnd type="stealth" w="lg" len="lg"/>
          </a:ln>
          <a:effectLst>
            <a:glow rad="101600">
              <a:srgbClr val="7030A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0" y="26622"/>
            <a:ext cx="9144000" cy="522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es-E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incorporar AF y EF?    ¿ Es seguro? </a:t>
            </a:r>
            <a:endParaRPr lang="es-E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8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366673"/>
            <a:ext cx="610274" cy="491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0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-vscWlN0McJs/UHm5fzpvV8I/AAAAAAAAAqg/_STRzAKnh2M/s1600/meno_osteo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5650"/>
            <a:ext cx="7920880" cy="61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92664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Remodelación </a:t>
            </a:r>
            <a:r>
              <a:rPr lang="es-E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ósea</a:t>
            </a:r>
            <a:endParaRPr lang="es-E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0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" t="17328" r="-1"/>
          <a:stretch/>
        </p:blipFill>
        <p:spPr>
          <a:xfrm>
            <a:off x="0" y="1160060"/>
            <a:ext cx="9143999" cy="5534757"/>
          </a:xfrm>
          <a:prstGeom prst="rect">
            <a:avLst/>
          </a:prstGeom>
        </p:spPr>
      </p:pic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17635" y="6381328"/>
            <a:ext cx="881957" cy="435409"/>
          </a:xfrm>
          <a:prstGeom prst="rect">
            <a:avLst/>
          </a:prstGeom>
          <a:noFill/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604448" y="6422590"/>
            <a:ext cx="540820" cy="435410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52400" y="341040"/>
            <a:ext cx="9144000" cy="4926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de remodelación  ósea</a:t>
            </a:r>
            <a:endParaRPr lang="es-E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-4594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osteoporosis </a:t>
            </a:r>
            <a:r>
              <a:rPr lang="en-US" altLang="es-E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alt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altLang="es-E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  <a:r>
              <a:rPr lang="en-US" alt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natural</a:t>
            </a:r>
          </a:p>
        </p:txBody>
      </p:sp>
      <p:pic>
        <p:nvPicPr>
          <p:cNvPr id="5" name="Picture 4" descr="https://encrypted-tbn0.gstatic.com/images?q=tbn:ANd9GcQUEYOnNhX8H5Hv2z1p_PAg0yb59p0t9xkOiL9VyuTkuBm9eh_ox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44" y="6255457"/>
            <a:ext cx="808556" cy="6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4.bp.blogspot.com/-d3tM3YUmnj4/UlgPJ18KhkI/AAAAAAAADyI/2_fY24IsILE/s1600/Captura+de+pantalla+2013-10-11+a+la%28s%29+16.37.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71" y="980728"/>
            <a:ext cx="7008713" cy="58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-18256"/>
            <a:ext cx="8229600" cy="71095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E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Metástasis</a:t>
            </a:r>
            <a:r>
              <a:rPr lang="en-US" alt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s-ES" sz="4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altLang="es-E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</a:t>
            </a:r>
            <a:r>
              <a:rPr lang="en-US" alt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s-E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alt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s-E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cáncer</a:t>
            </a:r>
            <a:r>
              <a:rPr lang="en-US" alt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mama</a:t>
            </a:r>
          </a:p>
        </p:txBody>
      </p:sp>
      <p:pic>
        <p:nvPicPr>
          <p:cNvPr id="8194" name="Picture 2" descr="http://www.meddean.luc.edu/Lumen/MedEd/Radio/curriculum/Harrisons/Oncology/mets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" y="764704"/>
            <a:ext cx="915473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387424"/>
            <a:ext cx="878497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s-E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</a:t>
            </a:r>
            <a:r>
              <a:rPr lang="en-US" alt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el </a:t>
            </a:r>
            <a:r>
              <a:rPr lang="en-US" altLang="es-E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endParaRPr lang="en-US" altLang="es-ES" sz="4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s://encrypted-tbn0.gstatic.com/images?q=tbn:ANd9GcQUEYOnNhX8H5Hv2z1p_PAg0yb59p0t9xkOiL9VyuTkuBm9eh_ox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44" y="6252362"/>
            <a:ext cx="808556" cy="6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88571" y="1196752"/>
            <a:ext cx="504056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E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“</a:t>
            </a:r>
            <a:r>
              <a:rPr lang="en-US" altLang="es-ES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Cargar</a:t>
            </a:r>
            <a:r>
              <a:rPr lang="en-US" altLang="es-E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” </a:t>
            </a:r>
            <a:r>
              <a:rPr lang="en-US" altLang="es-ES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los</a:t>
            </a:r>
            <a:r>
              <a:rPr lang="en-US" altLang="es-E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huesos</a:t>
            </a:r>
            <a:r>
              <a:rPr lang="en-US" altLang="es-E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la clave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Soporte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del </a:t>
            </a:r>
            <a:r>
              <a:rPr lang="en-US" altLang="es-E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peso corporal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2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F</a:t>
            </a: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uerza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altLang="es-ES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gravedad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Resistencia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–</a:t>
            </a: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los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músculos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tiran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los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huesos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y el </a:t>
            </a: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tejido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2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conectivo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</a:t>
            </a:r>
            <a:endParaRPr lang="en-US" altLang="es-ES" sz="3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</a:t>
            </a:r>
            <a:r>
              <a:rPr lang="en-US" altLang="es-E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esistencia a la </a:t>
            </a:r>
            <a:r>
              <a:rPr lang="en-US" altLang="es-ES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tracción</a:t>
            </a:r>
            <a:endParaRPr lang="en-US" altLang="es-E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Impacto</a:t>
            </a:r>
            <a:endParaRPr lang="en-US" altLang="es-ES" sz="32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s-ES" sz="3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*</a:t>
            </a:r>
            <a:r>
              <a:rPr lang="en-US" altLang="es-ES" sz="32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compresión</a:t>
            </a:r>
            <a:r>
              <a:rPr lang="en-US" altLang="es-ES" sz="3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y </a:t>
            </a:r>
            <a:r>
              <a:rPr lang="en-US" altLang="es-ES" sz="32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tensión</a:t>
            </a:r>
            <a:endParaRPr lang="en-US" altLang="es-ES" sz="3200" i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http://oxygenfit.com.au/wp-content/uploads/2011/11/Skeleton-lifting-weigh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9" y="877401"/>
            <a:ext cx="3384376" cy="566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5"/>
          <a:srcRect l="3014" t="4601" r="74657" b="80703"/>
          <a:stretch/>
        </p:blipFill>
        <p:spPr bwMode="auto">
          <a:xfrm>
            <a:off x="17635" y="6381328"/>
            <a:ext cx="881957" cy="435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6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404664"/>
            <a:ext cx="8229600" cy="5908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ES" sz="4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Contraindicaciones</a:t>
            </a:r>
            <a:r>
              <a:rPr lang="en-US" altLang="es-ES" sz="4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el </a:t>
            </a:r>
            <a:r>
              <a:rPr lang="en-US" altLang="es-ES" sz="4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endParaRPr lang="en-US" altLang="es-ES" sz="4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s://encrypted-tbn0.gstatic.com/images?q=tbn:ANd9GcQUEYOnNhX8H5Hv2z1p_PAg0yb59p0t9xkOiL9VyuTkuBm9eh_ox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78" y="6431196"/>
            <a:ext cx="520524" cy="3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4253668" cy="325070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ES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Riesgo</a:t>
            </a:r>
            <a:r>
              <a:rPr lang="en-US" altLang="es-ES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altLang="es-ES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caidas</a:t>
            </a:r>
            <a:endParaRPr lang="en-US" altLang="es-ES" sz="3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Alto </a:t>
            </a:r>
            <a:r>
              <a:rPr lang="en-US" altLang="es-E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impacto</a:t>
            </a:r>
            <a:r>
              <a:rPr lang="en-US" altLang="es-E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tras</a:t>
            </a:r>
            <a:r>
              <a:rPr lang="en-US" altLang="es-E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una</a:t>
            </a:r>
            <a:r>
              <a:rPr lang="en-US" altLang="es-E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primera</a:t>
            </a:r>
            <a:r>
              <a:rPr lang="en-US" altLang="es-E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s-E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fractura</a:t>
            </a:r>
            <a:endParaRPr lang="en-US" altLang="es-ES" sz="36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36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F</a:t>
            </a:r>
            <a:r>
              <a:rPr lang="en-US" altLang="es-E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uerza</a:t>
            </a:r>
            <a:r>
              <a:rPr lang="en-US" altLang="es-E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altLang="es-ES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gravedad</a:t>
            </a:r>
            <a:r>
              <a:rPr lang="en-US" altLang="es-E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Rotación</a:t>
            </a:r>
            <a:r>
              <a:rPr lang="en-US" altLang="es-ES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altLang="es-ES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columna</a:t>
            </a:r>
            <a:endParaRPr lang="en-US" altLang="es-ES" sz="36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Flexión</a:t>
            </a:r>
            <a:r>
              <a:rPr lang="en-US" altLang="es-ES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dorsal</a:t>
            </a:r>
          </a:p>
        </p:txBody>
      </p:sp>
      <p:pic>
        <p:nvPicPr>
          <p:cNvPr id="4098" name="Picture 2" descr="http://i57.tinypic.com/aczq8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88" y="1850898"/>
            <a:ext cx="4531308" cy="35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5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4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pH4jHiBZkIc/S9iqyrRGJkI/AAAAAAAAAL8/jMbiNb2cUzA/s1600/tipos-de-ejercicio+NUTRICAMPEON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" b="10961"/>
          <a:stretch/>
        </p:blipFill>
        <p:spPr bwMode="auto">
          <a:xfrm>
            <a:off x="35496" y="1701897"/>
            <a:ext cx="8988426" cy="33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484784"/>
            <a:ext cx="7056784" cy="59085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ES" sz="4200" dirty="0" smtClean="0">
                <a:solidFill>
                  <a:schemeClr val="bg1"/>
                </a:solidFill>
              </a:rPr>
              <a:t>………………………..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59963"/>
            <a:ext cx="8229600" cy="51933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recomendaciones</a:t>
            </a:r>
            <a:endParaRPr lang="es-E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s://encrypted-tbn0.gstatic.com/images?q=tbn:ANd9GcQUEYOnNhX8H5Hv2z1p_PAg0yb59p0t9xkOiL9VyuTkuBm9eh_ox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78" y="6431196"/>
            <a:ext cx="520524" cy="3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4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9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159963"/>
            <a:ext cx="8229600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800000"/>
                </a:solidFill>
              </a:rPr>
              <a:t>Ejercicios recomendados</a:t>
            </a:r>
            <a:endParaRPr lang="es-ES" dirty="0">
              <a:solidFill>
                <a:srgbClr val="800000"/>
              </a:solidFill>
            </a:endParaRPr>
          </a:p>
        </p:txBody>
      </p:sp>
      <p:pic>
        <p:nvPicPr>
          <p:cNvPr id="7" name="Picture 6" descr="https://www.fairview.org/fv/groups/public/documents/images/1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72" y="922668"/>
            <a:ext cx="3027048" cy="206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jercicios p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/>
        </p:blipFill>
        <p:spPr bwMode="auto">
          <a:xfrm>
            <a:off x="6361738" y="4127388"/>
            <a:ext cx="2782262" cy="22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jercicios p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0" y="1139130"/>
            <a:ext cx="2856830" cy="2060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jercicios p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9" y="3763088"/>
            <a:ext cx="2582475" cy="2579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unners.es/rcs/externos/imagenes/2014/01-enero/rizo-p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94" y="3763087"/>
            <a:ext cx="2541104" cy="2658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0.gstatic.com/images?q=tbn:ANd9GcQUEYOnNhX8H5Hv2z1p_PAg0yb59p0t9xkOiL9VyuTkuBm9eh_ox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78" y="6431196"/>
            <a:ext cx="520524" cy="3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8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0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6569" r="8142" b="8669"/>
          <a:stretch/>
        </p:blipFill>
        <p:spPr>
          <a:xfrm>
            <a:off x="512621" y="908720"/>
            <a:ext cx="2258290" cy="2258291"/>
          </a:xfrm>
        </p:spPr>
      </p:pic>
      <p:pic>
        <p:nvPicPr>
          <p:cNvPr id="6" name="Picture 2" descr="https://myhealth.alberta.ca/health/aftercareinformation/_layouts/15/healthwise/media/medical/hw/h9991672_001_p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 r="3406" b="6307"/>
          <a:stretch/>
        </p:blipFill>
        <p:spPr bwMode="auto">
          <a:xfrm>
            <a:off x="4283968" y="838378"/>
            <a:ext cx="3726161" cy="22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myhealth.alberta.ca/health/_layouts/15/healthwise/media/medical/hw/h9991457_0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1220" b="4631"/>
          <a:stretch/>
        </p:blipFill>
        <p:spPr bwMode="auto">
          <a:xfrm>
            <a:off x="422564" y="3212976"/>
            <a:ext cx="2452254" cy="320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-media-cache-ak0.pinimg.com/236x/80/89/64/8089646967ef6e4f7ec64fc2858eefb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78" y="3152118"/>
            <a:ext cx="2925790" cy="33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m8group.co.uk/wp-content/uploads/2014/01/Foam-Roll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92" y="4044400"/>
            <a:ext cx="2723777" cy="22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Propiocepción y Fortalecimiento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1" name="Picture 4" descr="https://encrypted-tbn0.gstatic.com/images?q=tbn:ANd9GcQUEYOnNhX8H5Hv2z1p_PAg0yb59p0t9xkOiL9VyuTkuBm9eh_ox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78" y="6431196"/>
            <a:ext cx="520524" cy="3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8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6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800000"/>
                </a:solidFill>
              </a:rPr>
              <a:t>Ejercicios recomendados</a:t>
            </a:r>
            <a:endParaRPr lang="es-ES" dirty="0">
              <a:solidFill>
                <a:srgbClr val="800000"/>
              </a:solidFill>
            </a:endParaRPr>
          </a:p>
        </p:txBody>
      </p:sp>
      <p:pic>
        <p:nvPicPr>
          <p:cNvPr id="8" name="Picture 2" descr="http://tumasajeencasa.files.wordpress.com/2014/01/20140112-231747.jpg?w=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0" y="1313638"/>
            <a:ext cx="8119156" cy="40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0.gstatic.com/images?q=tbn:ANd9GcQUEYOnNhX8H5Hv2z1p_PAg0yb59p0t9xkOiL9VyuTkuBm9eh_ox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78" y="6431196"/>
            <a:ext cx="520524" cy="3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4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47054"/>
              </p:ext>
            </p:extLst>
          </p:nvPr>
        </p:nvGraphicFramePr>
        <p:xfrm>
          <a:off x="107504" y="861489"/>
          <a:ext cx="5367716" cy="551983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10241"/>
                <a:gridCol w="3257475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</a:t>
                      </a:r>
                      <a:endParaRPr lang="es-E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E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0153"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Prevención</a:t>
                      </a:r>
                      <a:endParaRPr lang="es-ES" sz="2000" b="1" dirty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Prevención</a:t>
                      </a:r>
                      <a:r>
                        <a:rPr lang="es-ES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riesgo de padecer ciertos tipos de cáncer</a:t>
                      </a:r>
                      <a:endParaRPr lang="es-ES" sz="2000" dirty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0153"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Diagnóstico y </a:t>
                      </a:r>
                    </a:p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Pre-Tratamiento</a:t>
                      </a:r>
                    </a:p>
                    <a:p>
                      <a:pPr algn="l"/>
                      <a:endParaRPr lang="es-ES" sz="2000" b="1" dirty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Prevención:</a:t>
                      </a:r>
                      <a:r>
                        <a:rPr lang="es-ES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Potenciar las funciones fisiológicas</a:t>
                      </a:r>
                      <a:endParaRPr lang="es-E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ES" sz="2000" dirty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0153"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endParaRPr lang="es-ES" sz="2000" b="1" dirty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Reducir</a:t>
                      </a:r>
                      <a:r>
                        <a:rPr lang="es-ES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incidencia de efectos secundarios</a:t>
                      </a:r>
                    </a:p>
                    <a:p>
                      <a:pPr algn="l"/>
                      <a:r>
                        <a:rPr lang="es-ES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Sensación de control</a:t>
                      </a:r>
                      <a:endParaRPr lang="es-ES" sz="2000" baseline="0" dirty="0" smtClean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30719"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Post-Tratamiento</a:t>
                      </a:r>
                      <a:endParaRPr lang="es-ES" sz="2000" b="1" dirty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Recuperar función física, capacidad aeróbica, fuerza y flexibilidad </a:t>
                      </a:r>
                      <a:endParaRPr lang="es-ES" sz="2000" dirty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88845"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Supervivencia</a:t>
                      </a:r>
                      <a:endParaRPr lang="es-ES" sz="2000" b="1" dirty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Prevención de recurrencia</a:t>
                      </a:r>
                    </a:p>
                    <a:p>
                      <a:pPr algn="l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 supervivencia global</a:t>
                      </a:r>
                      <a:endParaRPr lang="es-ES" sz="2000" dirty="0" smtClean="0">
                        <a:solidFill>
                          <a:srgbClr val="004A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20" y="1052736"/>
            <a:ext cx="3561276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26622"/>
            <a:ext cx="9144000" cy="522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es-E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alinear fases y objetivos?</a:t>
            </a:r>
            <a:endParaRPr lang="es-E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0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9edUusCLqYM/VEp1rALSViI/AAAAAAAB5Ho/TYIqNwKGlBM/s1600/Mariposas%2B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79512" y="188640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n.bolanos@gepac.es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7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.mercader\Desktop\10 CONGRESO GEPAC\PLANTILLA POWERPOINT 10 CONGRESO GEPAC 2015\IMAGENES\TRASERA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404664"/>
            <a:ext cx="8229600" cy="10441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¿Existe evidencia suficiente?</a:t>
            </a:r>
            <a:endParaRPr lang="es-E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www.socialbiblio.com/wp-content/uploads/2014/01/busquedaEvidencia-300x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328592" cy="45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3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0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495204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2" y="3502080"/>
            <a:ext cx="8791575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16632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Evidencia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4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7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4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8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14549" r="33178" b="53688"/>
          <a:stretch/>
        </p:blipFill>
        <p:spPr bwMode="auto">
          <a:xfrm>
            <a:off x="0" y="908720"/>
            <a:ext cx="5675944" cy="310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Safety and Efficacy of Weight Training in Recent Breast Cancer Survivors to Alter Body Composition, Insulin, and Insulin-Like Growth Factor Axis Protein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11891" r="46826"/>
          <a:stretch/>
        </p:blipFill>
        <p:spPr>
          <a:xfrm>
            <a:off x="4191936" y="723556"/>
            <a:ext cx="4952064" cy="608982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530" y="3871694"/>
            <a:ext cx="5856470" cy="3013690"/>
          </a:xfrm>
          <a:prstGeom prst="rect">
            <a:avLst/>
          </a:prstGeom>
          <a:noFill/>
          <a:ln w="180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0" y="3572159"/>
            <a:ext cx="5138084" cy="3282750"/>
          </a:xfrm>
          <a:prstGeom prst="rect">
            <a:avLst/>
          </a:prstGeom>
          <a:noFill/>
          <a:ln w="180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116632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Evidencia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6"/>
          <a:srcRect l="3014" t="4601" r="74657" b="80703"/>
          <a:stretch/>
        </p:blipFill>
        <p:spPr bwMode="auto">
          <a:xfrm>
            <a:off x="90461" y="6422590"/>
            <a:ext cx="881957" cy="435409"/>
          </a:xfrm>
          <a:prstGeom prst="rect">
            <a:avLst/>
          </a:prstGeom>
          <a:noFill/>
        </p:spPr>
      </p:pic>
      <p:pic>
        <p:nvPicPr>
          <p:cNvPr id="1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 rotWithShape="1">
          <a:blip r:embed="rId6"/>
          <a:srcRect l="83842" t="4601" r="2466" b="80703"/>
          <a:stretch/>
        </p:blipFill>
        <p:spPr bwMode="auto">
          <a:xfrm>
            <a:off x="8532440" y="6422590"/>
            <a:ext cx="540820" cy="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0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03"/>
            <a:ext cx="4577884" cy="5377317"/>
          </a:xfrm>
          <a:prstGeom prst="rect">
            <a:avLst/>
          </a:prstGeom>
        </p:spPr>
      </p:pic>
      <p:pic>
        <p:nvPicPr>
          <p:cNvPr id="7" name="6 Imagen" descr="Safety and Efficacy of Weight Training in Recent Breast Cancer Survivors to Alter Body Composition, Insulin, and Insulin-Like Growth Factor Axis Protein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11891" r="46826"/>
          <a:stretch/>
        </p:blipFill>
        <p:spPr>
          <a:xfrm>
            <a:off x="0" y="615700"/>
            <a:ext cx="5076056" cy="62423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0" y="116632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Evidencia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75"/>
          <a:stretch/>
        </p:blipFill>
        <p:spPr bwMode="auto">
          <a:xfrm>
            <a:off x="3268960" y="3501008"/>
            <a:ext cx="5868144" cy="3281536"/>
          </a:xfrm>
          <a:prstGeom prst="rect">
            <a:avLst/>
          </a:prstGeom>
          <a:noFill/>
          <a:ln w="72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0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89886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251520" y="836712"/>
            <a:ext cx="8568952" cy="517064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riesgo de recurrencia del cáncer de mama fue de 25% a 40% menor en las mujeres con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más actividad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en comparación con las mujeres con los niveles más bajos de actividad.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mayor parte del beneficio se observó en las mujeres con una actividad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física moderada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equivalente a caminar entre 3 y 5 horas a la semana a un ritmo promedio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Km/h.</a:t>
            </a: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cáncer de mama ER+ / PR+ parece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beneficiarse más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 ejercicio físico.</a:t>
            </a:r>
          </a:p>
          <a:p>
            <a:pPr algn="just"/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16632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Evidencia</a:t>
            </a:r>
            <a:endParaRPr lang="es-E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6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1">
      <a:dk1>
        <a:sysClr val="windowText" lastClr="000000"/>
      </a:dk1>
      <a:lt1>
        <a:sysClr val="window" lastClr="FFFFFF"/>
      </a:lt1>
      <a:dk2>
        <a:srgbClr val="EC0499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1307</Words>
  <Application>Microsoft Office PowerPoint</Application>
  <PresentationFormat>Presentación en pantalla (4:3)</PresentationFormat>
  <Paragraphs>285</Paragraphs>
  <Slides>41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 para el daño Cognitivo:  Chemo-Brain y Neuroplasticidad</vt:lpstr>
      <vt:lpstr>Presentación de PowerPoint</vt:lpstr>
      <vt:lpstr>Ejercicios para brazo con Linfedema</vt:lpstr>
      <vt:lpstr>Osteoporosis</vt:lpstr>
      <vt:lpstr>Remodelación  ósea</vt:lpstr>
      <vt:lpstr>Presentación de PowerPoint</vt:lpstr>
      <vt:lpstr>La osteoporosis es un proceso natural</vt:lpstr>
      <vt:lpstr>Metástasis  óseas en cáncer de mama</vt:lpstr>
      <vt:lpstr>Consideraciones para el ejercicio</vt:lpstr>
      <vt:lpstr>Contraindicaciones para el ejercicio</vt:lpstr>
      <vt:lpstr>………………………..</vt:lpstr>
      <vt:lpstr>Ejercicios recomendados</vt:lpstr>
      <vt:lpstr>Propiocepción y Fortalecimiento</vt:lpstr>
      <vt:lpstr>Ejercicios recomendados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53</cp:revision>
  <dcterms:created xsi:type="dcterms:W3CDTF">2015-10-17T19:04:56Z</dcterms:created>
  <dcterms:modified xsi:type="dcterms:W3CDTF">2015-12-14T09:47:45Z</dcterms:modified>
</cp:coreProperties>
</file>